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7596"/>
    <a:srgbClr val="494332"/>
    <a:srgbClr val="7777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80"/>
    <p:restoredTop sz="94646"/>
  </p:normalViewPr>
  <p:slideViewPr>
    <p:cSldViewPr snapToGrid="0" snapToObjects="1">
      <p:cViewPr varScale="1">
        <p:scale>
          <a:sx n="55" d="100"/>
          <a:sy n="55" d="100"/>
        </p:scale>
        <p:origin x="200" y="1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8314"/>
            <a:ext cx="12192000" cy="6896314"/>
          </a:xfrm>
          <a:prstGeom prst="rect">
            <a:avLst/>
          </a:prstGeom>
          <a:solidFill>
            <a:schemeClr val="bg1">
              <a:lumMod val="50000"/>
              <a:lumOff val="50000"/>
              <a:alpha val="40000"/>
            </a:schemeClr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3352" y="4484593"/>
            <a:ext cx="3518648" cy="23734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8314"/>
            <a:ext cx="3200400" cy="22167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3352" y="-38315"/>
            <a:ext cx="3518647" cy="22167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" y="4484593"/>
            <a:ext cx="3200401" cy="23734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2523" y="3038043"/>
            <a:ext cx="11926956" cy="14465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glow>
              <a:schemeClr val="accent1"/>
            </a:glow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latin typeface="Georgia" charset="0"/>
                <a:ea typeface="Georgia" charset="0"/>
                <a:cs typeface="Georgia" charset="0"/>
              </a:rPr>
              <a:t>A Random Walk Down (Sunny?) </a:t>
            </a:r>
          </a:p>
          <a:p>
            <a:pPr algn="ctr"/>
            <a:r>
              <a:rPr lang="en-US" sz="4400" b="1" dirty="0" smtClean="0">
                <a:latin typeface="Georgia" charset="0"/>
                <a:ea typeface="Georgia" charset="0"/>
                <a:cs typeface="Georgia" charset="0"/>
              </a:rPr>
              <a:t>Wall Street</a:t>
            </a:r>
            <a:endParaRPr lang="en-US" sz="4400" b="1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6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764" y="304963"/>
            <a:ext cx="12006471" cy="707886"/>
          </a:xfrm>
          <a:prstGeom prst="rect">
            <a:avLst/>
          </a:prstGeom>
          <a:solidFill>
            <a:schemeClr val="bg1">
              <a:lumMod val="75000"/>
              <a:lumOff val="25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Efficient</a:t>
            </a:r>
            <a:r>
              <a:rPr lang="en-US" sz="4000" dirty="0" smtClean="0">
                <a:latin typeface="Georgia" charset="0"/>
                <a:ea typeface="Georgia" charset="0"/>
                <a:cs typeface="Georgia" charset="0"/>
              </a:rPr>
              <a:t>-</a:t>
            </a:r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M</a:t>
            </a:r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arket </a:t>
            </a:r>
            <a:r>
              <a:rPr lang="en-US" sz="4000" b="1" dirty="0">
                <a:latin typeface="Georgia" charset="0"/>
                <a:ea typeface="Georgia" charset="0"/>
                <a:cs typeface="Georgia" charset="0"/>
              </a:rPr>
              <a:t>H</a:t>
            </a:r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ypothesis</a:t>
            </a:r>
            <a:r>
              <a:rPr lang="en-US" sz="4000" dirty="0">
                <a:latin typeface="Georgia" charset="0"/>
                <a:ea typeface="Georgia" charset="0"/>
                <a:cs typeface="Georgia" charset="0"/>
              </a:rPr>
              <a:t> (</a:t>
            </a:r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EMH)</a:t>
            </a:r>
            <a:endParaRPr lang="en-US" sz="40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764" y="1188971"/>
            <a:ext cx="12006471" cy="3108543"/>
          </a:xfrm>
          <a:prstGeom prst="rect">
            <a:avLst/>
          </a:prstGeom>
          <a:solidFill>
            <a:schemeClr val="bg1">
              <a:lumMod val="75000"/>
              <a:lumOff val="25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States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that:</a:t>
            </a:r>
            <a:endParaRPr lang="en-US" sz="2800" dirty="0" smtClean="0">
              <a:latin typeface="Georgia" charset="0"/>
              <a:ea typeface="Georgia" charset="0"/>
              <a:cs typeface="Georgia" charset="0"/>
            </a:endParaRPr>
          </a:p>
          <a:p>
            <a:endParaRPr lang="en-US" sz="2800" dirty="0" smtClean="0">
              <a:latin typeface="Georgia" charset="0"/>
              <a:ea typeface="Georgia" charset="0"/>
              <a:cs typeface="Georgia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A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sset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prices fully reflect all available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information</a:t>
            </a:r>
            <a:endParaRPr lang="en-US" sz="2800" dirty="0" smtClean="0">
              <a:latin typeface="Georgia" charset="0"/>
              <a:ea typeface="Georgia" charset="0"/>
              <a:cs typeface="Georgia" charset="0"/>
            </a:endParaRPr>
          </a:p>
          <a:p>
            <a:pPr marL="285750" indent="-285750">
              <a:buFontTx/>
              <a:buChar char="-"/>
            </a:pPr>
            <a:endParaRPr lang="en-US" sz="2800" dirty="0" smtClean="0">
              <a:latin typeface="Georgia" charset="0"/>
              <a:ea typeface="Georgia" charset="0"/>
              <a:cs typeface="Georgia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M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arkets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 prices should only react to news</a:t>
            </a:r>
          </a:p>
          <a:p>
            <a:pPr marL="285750" indent="-285750">
              <a:buFontTx/>
              <a:buChar char="-"/>
            </a:pPr>
            <a:endParaRPr lang="en-US" sz="2800" dirty="0" smtClean="0">
              <a:latin typeface="Georgia" charset="0"/>
              <a:ea typeface="Georgia" charset="0"/>
              <a:cs typeface="Georgia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N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ews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by definition is random.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171" y="4422057"/>
            <a:ext cx="40894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7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464424" y="38458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174643"/>
            <a:ext cx="12191999" cy="138499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Georgia" charset="0"/>
              </a:rPr>
              <a:t>S</a:t>
            </a:r>
            <a:r>
              <a:rPr lang="en-US" sz="2800" dirty="0" smtClean="0">
                <a:latin typeface="Georgia" charset="0"/>
              </a:rPr>
              <a:t>imulated </a:t>
            </a:r>
            <a:r>
              <a:rPr lang="en-US" sz="2800" dirty="0">
                <a:latin typeface="Georgia" charset="0"/>
              </a:rPr>
              <a:t>results of 100 monkeys throwing darts at the stock pages in </a:t>
            </a:r>
            <a:r>
              <a:rPr lang="en-US" sz="2800" dirty="0" smtClean="0">
                <a:latin typeface="Georgia" charset="0"/>
              </a:rPr>
              <a:t>a newspaper. The </a:t>
            </a:r>
            <a:r>
              <a:rPr lang="en-US" sz="2800" dirty="0">
                <a:latin typeface="Georgia" charset="0"/>
              </a:rPr>
              <a:t>average monkey outperformed the </a:t>
            </a:r>
            <a:r>
              <a:rPr lang="en-US" sz="2800" dirty="0" smtClean="0">
                <a:latin typeface="Georgia" charset="0"/>
              </a:rPr>
              <a:t>index (Research Affiliates) </a:t>
            </a:r>
            <a:r>
              <a:rPr lang="en-US" sz="2800" dirty="0">
                <a:latin typeface="Georgia" charset="0"/>
              </a:rPr>
              <a:t>by an average of 1.7 percent per year since </a:t>
            </a:r>
            <a:r>
              <a:rPr lang="en-US" sz="2800" dirty="0" smtClean="0">
                <a:latin typeface="Georgia" charset="0"/>
              </a:rPr>
              <a:t>1964.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798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8260" y="-161365"/>
            <a:ext cx="12671562" cy="70193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829892"/>
            <a:ext cx="12192000" cy="1384995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Combines </a:t>
            </a:r>
            <a:r>
              <a:rPr lang="en-US" sz="2800" u="sng" dirty="0" smtClean="0">
                <a:latin typeface="Georgia" charset="0"/>
                <a:ea typeface="Georgia" charset="0"/>
                <a:cs typeface="Georgia" charset="0"/>
              </a:rPr>
              <a:t>behavioral</a:t>
            </a: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 and </a:t>
            </a:r>
            <a:r>
              <a:rPr lang="en-US" sz="2800" u="sng" dirty="0">
                <a:latin typeface="Georgia" charset="0"/>
                <a:ea typeface="Georgia" charset="0"/>
                <a:cs typeface="Georgia" charset="0"/>
              </a:rPr>
              <a:t>cognitive psychological</a:t>
            </a: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theory with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conventional </a:t>
            </a:r>
            <a:r>
              <a:rPr lang="en-US" sz="2800" u="sng" dirty="0" smtClean="0">
                <a:latin typeface="Georgia" charset="0"/>
                <a:ea typeface="Georgia" charset="0"/>
                <a:cs typeface="Georgia" charset="0"/>
              </a:rPr>
              <a:t>economics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 and </a:t>
            </a:r>
            <a:r>
              <a:rPr lang="en-US" sz="2800" u="sng" dirty="0" smtClean="0">
                <a:latin typeface="Georgia" charset="0"/>
                <a:ea typeface="Georgia" charset="0"/>
                <a:cs typeface="Georgia" charset="0"/>
              </a:rPr>
              <a:t>finance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 to provide explanations for why people make </a:t>
            </a:r>
            <a:r>
              <a:rPr lang="en-US" sz="2800" u="sng" dirty="0" smtClean="0">
                <a:latin typeface="Georgia" charset="0"/>
                <a:ea typeface="Georgia" charset="0"/>
                <a:cs typeface="Georgia" charset="0"/>
              </a:rPr>
              <a:t>irrational financial decisions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95345"/>
            <a:ext cx="12085983" cy="707886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Behavioral Finance</a:t>
            </a:r>
            <a:endParaRPr lang="en-US" sz="4000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73" y="2376135"/>
            <a:ext cx="10771096" cy="432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9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99"/>
            <a:ext cx="12191999" cy="68302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9270" y="1053352"/>
            <a:ext cx="11834192" cy="5232202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Are t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here any statistical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and demonstrable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correlations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between weather conditions in </a:t>
            </a:r>
            <a:r>
              <a:rPr lang="en-US" sz="2800" dirty="0" err="1" smtClean="0">
                <a:latin typeface="Georgia" charset="0"/>
                <a:ea typeface="Georgia" charset="0"/>
                <a:cs typeface="Georgia" charset="0"/>
              </a:rPr>
              <a:t>Nyc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and stock market performance? </a:t>
            </a:r>
          </a:p>
          <a:p>
            <a:endParaRPr lang="en-US" sz="2800" dirty="0">
              <a:latin typeface="Georgia" charset="0"/>
              <a:ea typeface="Georgia" charset="0"/>
              <a:cs typeface="Georgia" charset="0"/>
            </a:endParaRPr>
          </a:p>
          <a:p>
            <a:endParaRPr lang="en-US" sz="2800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Where </a:t>
            </a: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w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eather conditions include: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S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unny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or overcast</a:t>
            </a:r>
          </a:p>
          <a:p>
            <a:pPr marL="285750" indent="-285750">
              <a:buFontTx/>
              <a:buChar char="-"/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Precipitation levels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A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verage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temperature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W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ind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conditions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Georgia" charset="0"/>
                <a:ea typeface="Georgia" charset="0"/>
                <a:cs typeface="Georgia" charset="0"/>
              </a:rPr>
              <a:t>W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eather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related disasters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9270" y="161364"/>
            <a:ext cx="11834192" cy="707886"/>
          </a:xfrm>
          <a:prstGeom prst="rect">
            <a:avLst/>
          </a:prstGeom>
          <a:solidFill>
            <a:schemeClr val="bg1">
              <a:lumMod val="75000"/>
              <a:lumOff val="25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Georgia" charset="0"/>
                <a:ea typeface="Georgia" charset="0"/>
                <a:cs typeface="Georgia" charset="0"/>
              </a:rPr>
              <a:t>Project Question</a:t>
            </a:r>
            <a:endParaRPr lang="en-US" sz="4000" b="1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68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906"/>
            <a:ext cx="12192000" cy="6199094"/>
          </a:xfrm>
          <a:prstGeom prst="rect">
            <a:avLst/>
          </a:prstGeom>
          <a:solidFill>
            <a:srgbClr val="494332">
              <a:alpha val="44000"/>
            </a:srgbClr>
          </a:solidFill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2765" y="0"/>
            <a:ext cx="11966714" cy="914400"/>
          </a:xfrm>
          <a:solidFill>
            <a:srgbClr val="494332">
              <a:alpha val="9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Data</a:t>
            </a:r>
            <a:endParaRPr lang="en-US" sz="4000" b="1" dirty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92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64" y="182563"/>
            <a:ext cx="11979967" cy="966134"/>
          </a:xfrm>
          <a:solidFill>
            <a:schemeClr val="bg1">
              <a:lumMod val="85000"/>
              <a:lumOff val="15000"/>
              <a:alpha val="6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Data</a:t>
            </a:r>
            <a:endParaRPr lang="en-US" sz="4000" b="1" dirty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765" y="1331260"/>
            <a:ext cx="11979966" cy="4921622"/>
          </a:xfrm>
          <a:solidFill>
            <a:schemeClr val="bg1">
              <a:lumMod val="85000"/>
              <a:lumOff val="15000"/>
              <a:alpha val="75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Time </a:t>
            </a:r>
            <a:r>
              <a:rPr lang="en-US" b="1" u="sng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period: </a:t>
            </a:r>
            <a:endParaRPr lang="en-US" b="1" u="sng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marL="0" indent="0">
              <a:buNone/>
            </a:pPr>
            <a:endParaRPr lang="en-US" b="1" u="sng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01/01/1980-09/30/2015</a:t>
            </a: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marL="0" indent="0">
              <a:buNone/>
            </a:pPr>
            <a:r>
              <a:rPr lang="en-US" b="1" u="sng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Sources:</a:t>
            </a:r>
            <a:endParaRPr lang="en-US" b="1" u="sng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Daily </a:t>
            </a:r>
            <a:r>
              <a:rPr lang="en-US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weather summaries from </a:t>
            </a:r>
            <a:r>
              <a:rPr lang="en-US" u="sng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NOAA</a:t>
            </a:r>
            <a:r>
              <a:rPr lang="en-US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(National </a:t>
            </a:r>
            <a:r>
              <a:rPr lang="en-US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Oceanic and </a:t>
            </a: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  Atmospheric  Administration</a:t>
            </a: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).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Daily returns for market level indices (e.g. S&amp;P500 and Dow Jones)  from   </a:t>
            </a:r>
            <a:r>
              <a:rPr lang="en-US" u="sng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Yahoo Finance</a:t>
            </a:r>
            <a:r>
              <a:rPr lang="en-US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.</a:t>
            </a:r>
            <a:endParaRPr lang="en-US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59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5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154</TotalTime>
  <Words>136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Corbel</vt:lpstr>
      <vt:lpstr>Georgia</vt:lpstr>
      <vt:lpstr>Arial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</vt:lpstr>
      <vt:lpstr>Data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Devanshu Mehrotra</dc:creator>
  <cp:lastModifiedBy>Devanshu Mehrotra</cp:lastModifiedBy>
  <cp:revision>23</cp:revision>
  <dcterms:created xsi:type="dcterms:W3CDTF">2015-11-03T18:51:53Z</dcterms:created>
  <dcterms:modified xsi:type="dcterms:W3CDTF">2015-11-03T21:50:36Z</dcterms:modified>
</cp:coreProperties>
</file>

<file path=docProps/thumbnail.jpeg>
</file>